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64" r:id="rId2"/>
    <p:sldId id="378" r:id="rId3"/>
    <p:sldId id="379" r:id="rId4"/>
    <p:sldId id="380" r:id="rId5"/>
    <p:sldId id="381" r:id="rId6"/>
    <p:sldId id="383" r:id="rId7"/>
    <p:sldId id="384" r:id="rId8"/>
    <p:sldId id="407" r:id="rId9"/>
    <p:sldId id="387" r:id="rId10"/>
    <p:sldId id="386" r:id="rId11"/>
    <p:sldId id="388" r:id="rId12"/>
    <p:sldId id="390" r:id="rId13"/>
    <p:sldId id="391" r:id="rId14"/>
    <p:sldId id="405" r:id="rId15"/>
    <p:sldId id="392" r:id="rId16"/>
    <p:sldId id="373" r:id="rId17"/>
    <p:sldId id="395" r:id="rId18"/>
    <p:sldId id="389" r:id="rId19"/>
    <p:sldId id="396" r:id="rId20"/>
    <p:sldId id="406" r:id="rId21"/>
    <p:sldId id="398" r:id="rId22"/>
    <p:sldId id="400" r:id="rId23"/>
    <p:sldId id="401" r:id="rId24"/>
    <p:sldId id="402" r:id="rId25"/>
    <p:sldId id="371" r:id="rId26"/>
    <p:sldId id="375" r:id="rId27"/>
    <p:sldId id="3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87228" autoAdjust="0"/>
  </p:normalViewPr>
  <p:slideViewPr>
    <p:cSldViewPr snapToGrid="0">
      <p:cViewPr varScale="1">
        <p:scale>
          <a:sx n="88" d="100"/>
          <a:sy n="88" d="100"/>
        </p:scale>
        <p:origin x="33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FE86-1C8C-4C16-B7EB-B5AFDA89BA45}" type="datetimeFigureOut">
              <a:rPr lang="en-US" smtClean="0"/>
              <a:t>26-Sep-20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885EE-7F50-4A2F-939C-BC6A3C810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885EE-7F50-4A2F-939C-BC6A3C810D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9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885EE-7F50-4A2F-939C-BC6A3C810D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2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A2E-2D90-439F-A78B-5356133E9B91}" type="datetime1">
              <a:rPr lang="en-US" smtClean="0"/>
              <a:t>27-Sep-20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6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B50D-F1A2-4D3B-B60C-B92E7AFF9791}" type="datetime1">
              <a:rPr lang="en-US" smtClean="0"/>
              <a:t>27-Sep-20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1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BA68-ABED-4493-9D56-965C97BDA956}" type="datetime1">
              <a:rPr lang="en-US" smtClean="0"/>
              <a:t>27-Sep-20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6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34CE5-7EB7-48F6-BC1B-BD58905E88DC}" type="datetime1">
              <a:rPr lang="en-US" smtClean="0"/>
              <a:t>27-Sep-20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95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661F-D85B-4E70-86CA-1E7A5CBD603A}" type="datetime1">
              <a:rPr lang="en-US" smtClean="0"/>
              <a:t>27-Sep-20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1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CBF9-AAC4-4A53-AA48-82E077A45028}" type="datetime1">
              <a:rPr lang="en-US" smtClean="0"/>
              <a:t>27-Sep-20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3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08A4-7FFF-491B-8B90-1CDB5886B040}" type="datetime1">
              <a:rPr lang="en-US" smtClean="0"/>
              <a:t>27-Sep-20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1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987E-3E63-431A-A6DE-250AEFA5800F}" type="datetime1">
              <a:rPr lang="en-US" smtClean="0"/>
              <a:t>27-Sep-20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509DF-65B8-4645-B389-D9169152B929}" type="datetime1">
              <a:rPr lang="en-US" smtClean="0"/>
              <a:t>27-Sep-20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8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D2AE-E624-4CEF-A4B1-E908E8DD12D6}" type="datetime1">
              <a:rPr lang="en-US" smtClean="0"/>
              <a:t>27-Sep-20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2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D3F-DA96-4F70-B2AF-FE0B3D952428}" type="datetime1">
              <a:rPr lang="en-US" smtClean="0"/>
              <a:t>27-Sep-20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9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8787-D7C3-421E-88AF-726460A2D0CD}" type="datetime1">
              <a:rPr lang="en-US" smtClean="0"/>
              <a:t>27-Sep-20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CDD2B-ADDD-4D8E-A7BA-8E50E0387B4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4103"/>
            <a:ext cx="1175657" cy="151389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492" y="28313"/>
            <a:ext cx="2558660" cy="12642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" y="28313"/>
            <a:ext cx="873790" cy="8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3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avi"/><Relationship Id="rId13" Type="http://schemas.openxmlformats.org/officeDocument/2006/relationships/image" Target="../media/image18.png"/><Relationship Id="rId3" Type="http://schemas.microsoft.com/office/2007/relationships/media" Target="../media/media5.avi"/><Relationship Id="rId7" Type="http://schemas.microsoft.com/office/2007/relationships/media" Target="../media/media7.avi"/><Relationship Id="rId12" Type="http://schemas.openxmlformats.org/officeDocument/2006/relationships/image" Target="../media/image17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video" Target="../media/media6.avi"/><Relationship Id="rId11" Type="http://schemas.openxmlformats.org/officeDocument/2006/relationships/image" Target="../media/image16.png"/><Relationship Id="rId5" Type="http://schemas.microsoft.com/office/2007/relationships/media" Target="../media/media6.avi"/><Relationship Id="rId10" Type="http://schemas.openxmlformats.org/officeDocument/2006/relationships/image" Target="../media/image15.png"/><Relationship Id="rId4" Type="http://schemas.openxmlformats.org/officeDocument/2006/relationships/video" Target="../media/media5.avi"/><Relationship Id="rId9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1" y="805549"/>
            <a:ext cx="54863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NPTEL MOOCs course on</a:t>
            </a:r>
          </a:p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 and Phonology:</a:t>
            </a:r>
          </a:p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Broad overview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4741" y="4005958"/>
            <a:ext cx="274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Shakuntala Mahanta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8871" y="5127172"/>
            <a:ext cx="521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Humanities and Social Sciences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Guwahati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4" y="1175654"/>
            <a:ext cx="10874829" cy="514894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Period (T)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the amount of time needed to complete one cycle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movement.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measured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second(s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and its fractions (millisecond, nanosecond, etc.).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(f)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cycles completed in one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measured in cycles per second, a unit of measurement known as Hertz (Hz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ear can pick up frequencies in the range between 20 and 20,000 Hz.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perceptual correlate of frequency is pitch.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frequency and period is f = 1/T e.g. a wave with a period of 1/100th of a second has a frequency of 1/0.01=100Hz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8143" y="195940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3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1" y="1262743"/>
            <a:ext cx="9546770" cy="444137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(A)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maximum displacement from the equilibrium position.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case of sound waves, it is the extent of the maximum variation in air pressure from normal atmospheric pressure.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is related to loudness, when amplitude decreases the sound becomes less loud.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waves can have the same frequency but different amplitude and vice versa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8143" y="195940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657" y="1393373"/>
            <a:ext cx="10548257" cy="42018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speed of sound is ≈330 m/s, it is the velocity of the sound in the air (anything moving above this velocity is supersonic.).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sound is transmitted through solids, liquids or gases other than air the speed of sound will vary depending on that medium.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21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686" y="1153886"/>
            <a:ext cx="11005457" cy="52024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types of waveforms can we encounter?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Sinusoidal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waves are also called sinusoidal/sine waves; they result from simple harmonic motion and are made up of a single frequency component.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cycle of the movement takes exactly the same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represented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a uniform circular motion on a plane (hence the terms cycle, sine wave).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0964" y="4611985"/>
            <a:ext cx="3330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Fig. 6. A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simple 100 Hz sine wave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13" y="1571147"/>
            <a:ext cx="4686954" cy="2797986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6509657" y="4565077"/>
            <a:ext cx="4844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Fig. 7. Tow 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sine waves with identical frequency and amplitude, but 90º out of phase.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wave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5047" y="1669121"/>
            <a:ext cx="4969327" cy="24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459" y="1012371"/>
            <a:ext cx="11114314" cy="5486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of sine waves of the same frequency produces another sine wave of greater amplitude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of sine waves of different frequencies results in a complex wave, therefore any complex wave always have more than one frequency component.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possible to construct an infinite variety of complex waves by combining sine waves of difference amplitudes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frequencies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complex waves can be regarded as a sum of a (possibly infinite) number of sine waves (Fourier’s theorem).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analysis is a mathematical technique for decomposing a complex wave into its component sine waves. Result is the spectrum of sound.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90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942" y="1393371"/>
            <a:ext cx="5621657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7942" y="4985657"/>
            <a:ext cx="62639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8. A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 periodic wave composed of 100 Hz sine wave and a 1,000 Hz sine wave. One cycle of the fundamental frequency (F0) is labeled.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4473" y="62448"/>
            <a:ext cx="44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Acoustics: Sound waves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7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7400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horizontal axis of a spectrum corresponds to frequency and the vertical axis corresponds to amplitude of the individual components in the complex wave.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spectra of a sine wave and a complex wave respectively. Fourier's technique is very powerful.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waves are easy to deal with mathematically and the representation of complex functions as sine waves often makes analysis much less difficult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1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5" y="1012371"/>
            <a:ext cx="7032171" cy="5343979"/>
          </a:xfrm>
        </p:spPr>
      </p:pic>
    </p:spTree>
    <p:extLst>
      <p:ext uri="{BB962C8B-B14F-4D97-AF65-F5344CB8AC3E}">
        <p14:creationId xmlns:p14="http://schemas.microsoft.com/office/powerpoint/2010/main" val="39009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170" y="1186543"/>
            <a:ext cx="10853059" cy="51698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Periodic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waves have a pattern that repeats itself at regular intervals.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there are quasiperiodic waves that may be not quite regular or not wholly repeating.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Vowel sounds are examples of quasi-periodic sound waves.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frequency components of sine waves that make up a complex periodic wave are called harmonics.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lowest harmonic is fundamental frequency (f0).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higher harmonics – also called overtones or partials – are integer multiples of the fundamental frequency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01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09057"/>
            <a:ext cx="9144000" cy="1800906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 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phonetics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9753"/>
            <a:ext cx="9144000" cy="66516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Shakuntala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ahanta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15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14200" y="2888681"/>
            <a:ext cx="143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100 Hz, amp 1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5992" y="2888673"/>
            <a:ext cx="1594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00 Hz, amp 0.5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8495" y="5966942"/>
            <a:ext cx="169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300 Hz, amp 0.33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09829" y="5942882"/>
            <a:ext cx="168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00 Hz, amp 0.25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20</a:t>
            </a:fld>
            <a:endParaRPr lang="en-US"/>
          </a:p>
        </p:txBody>
      </p:sp>
      <p:pic>
        <p:nvPicPr>
          <p:cNvPr id="4" name="wave_2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72000" y="821401"/>
            <a:ext cx="3115321" cy="1814613"/>
          </a:xfrm>
          <a:prstGeom prst="rect">
            <a:avLst/>
          </a:prstGeom>
        </p:spPr>
      </p:pic>
      <p:pic>
        <p:nvPicPr>
          <p:cNvPr id="5" name="wave_3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53200" y="821400"/>
            <a:ext cx="3429000" cy="1814613"/>
          </a:xfrm>
          <a:prstGeom prst="rect">
            <a:avLst/>
          </a:prstGeom>
        </p:spPr>
      </p:pic>
      <p:pic>
        <p:nvPicPr>
          <p:cNvPr id="6" name="wave_4 (1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72000" y="3631809"/>
            <a:ext cx="3115321" cy="2069074"/>
          </a:xfrm>
          <a:prstGeom prst="rect">
            <a:avLst/>
          </a:prstGeom>
        </p:spPr>
      </p:pic>
      <p:pic>
        <p:nvPicPr>
          <p:cNvPr id="8" name="wave_5 (1)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564083" y="3631808"/>
            <a:ext cx="3483429" cy="20641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5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886" y="1360715"/>
            <a:ext cx="10580913" cy="42563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Aperiodic waves do not have a regular repeating pattern and are perceived as noises.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do not have a harmonic basis, i.e. the component frequencies, of which they are made up, are not related to each other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component frequencies are not integer multiples of fundamental frequency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804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315" y="1034143"/>
            <a:ext cx="10646228" cy="52360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vs. transient waves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Aperiodic waves are further divided into two groups. The first compromises continuous waveforms that have random patterns.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White noise is an ideal example of aperiodic noise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absolutely random pressure fluctuations, other examples – hissing, flow of water, whisper.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continuous aperiodic waves do not have harmonic structure it is still possible to perform Fourier analysis on them. Aperiodic sounds are better represented by continuous rather than line spectra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23" y="1634378"/>
            <a:ext cx="7574262" cy="3677852"/>
          </a:xfrm>
        </p:spPr>
      </p:pic>
    </p:spTree>
    <p:extLst>
      <p:ext uri="{BB962C8B-B14F-4D97-AF65-F5344CB8AC3E}">
        <p14:creationId xmlns:p14="http://schemas.microsoft.com/office/powerpoint/2010/main" val="32495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838201" y="1175659"/>
            <a:ext cx="10689770" cy="485502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sounds are characterized by a sudden pressure fluctuation that is not sustained or repeated over time.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transient noises include hammer hitting the table, the slamming of a door, the popping of a balloon.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sounds can also be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into the spectral components using Fourier analysis.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ideal (theoretical) case the spectrum of a transient sound contains an infinite range of frequencies at approximately equal amplitude for an infinitely brief period of time.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68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05150" y="4714680"/>
            <a:ext cx="53748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12. A 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section of an acoustic waveform of white noise. The amplitude of any given point in time is random.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wave_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5343" y="1349828"/>
            <a:ext cx="5170714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2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2" y="1149543"/>
            <a:ext cx="5909304" cy="3753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7486" y="5055321"/>
            <a:ext cx="52343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13. Illustration 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 band-pass filter. The filter has skirts on either side of the pass band.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49" y="1341405"/>
            <a:ext cx="5915851" cy="3696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6677" y="5266224"/>
            <a:ext cx="51740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14. A 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band-pass filter described by the center frequency and bandwidth of the filter.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8143" y="108852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1317171" y="1665515"/>
            <a:ext cx="9753600" cy="36031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Sound is variation in air pressure detectable by the human ear.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 wave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the transmission of energy in the form of compression (increased pressure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rarefaction (decreased pressure) through the medium, a travelling pressure fluctuation.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1615" y="195940"/>
            <a:ext cx="268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9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422045"/>
            <a:ext cx="8229600" cy="366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1023257" y="1382485"/>
            <a:ext cx="10450285" cy="52686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type of a wave is a sound wave?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waves vs. electromagnetic waves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Sound waves are mechanical waves, i.e. they rely on the movement of particles that make up the medium (air, water, etc) for their propagation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electromagnetic waves that constitute their own medium (e.g., photons in the case of light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waves depend on external physical media.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is no medium of transmission, there will be no sound.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8143" y="195940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7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644241"/>
            <a:ext cx="8229600" cy="367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9256" y="195940"/>
            <a:ext cx="5693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7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729343" y="1045032"/>
            <a:ext cx="10820399" cy="53557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Transverse waves vs. longitudinal waves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Transverse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waves are waves in which the direction of particle movement is at the right angle to the direction of the wave propagation (e.g. waves on the surface of water). </a:t>
            </a:r>
          </a:p>
        </p:txBody>
      </p:sp>
      <p:pic>
        <p:nvPicPr>
          <p:cNvPr id="2" name="Transverse wav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2285" y="3496284"/>
            <a:ext cx="6607629" cy="224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2715" y="5968923"/>
            <a:ext cx="267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3. Transverse wave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64229" y="195940"/>
            <a:ext cx="673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1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132114"/>
            <a:ext cx="11234057" cy="52242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waves are waves in which particles moves back and forth along the line of the travelling wave.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sound waves are longitudinal waves.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8</a:t>
            </a:fld>
            <a:endParaRPr lang="en-US"/>
          </a:p>
        </p:txBody>
      </p:sp>
      <p:pic>
        <p:nvPicPr>
          <p:cNvPr id="7" name="longitudinal wa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6257" y="2585581"/>
            <a:ext cx="5543549" cy="2623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3086" y="5519057"/>
            <a:ext cx="532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4. Longitudinal wave travelling in the form of compressions and rarefactions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8143" y="195940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22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86" y="2238306"/>
            <a:ext cx="798875" cy="11096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DD2B-ADDD-4D8E-A7BA-8E50E0387B41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58143" y="195940"/>
            <a:ext cx="64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phonetics: Sound waves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426577" y="2156959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80781" y="2146073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29540" y="2146073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75853" y="2146073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11281" y="2146073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224" y="1658730"/>
            <a:ext cx="2821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Layers of air (tiny air particles)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3" y="2288241"/>
            <a:ext cx="512177" cy="100979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646717" y="2124298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4283" y="3864225"/>
            <a:ext cx="32221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vibration 	stationary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44" y="2219402"/>
            <a:ext cx="1092148" cy="11829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389" y="2186117"/>
            <a:ext cx="1153962" cy="122717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7152451" y="2156958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99828" y="2146072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57444" y="2146072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817414" y="2146072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067783" y="2146072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036625" y="2124297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56460" y="3335774"/>
            <a:ext cx="0" cy="46142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761035" y="4038600"/>
            <a:ext cx="568505" cy="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2110603" y="3679371"/>
            <a:ext cx="316910" cy="283033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808510" y="3690812"/>
            <a:ext cx="2439" cy="227289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140255" y="3669149"/>
            <a:ext cx="335018" cy="273976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218799" y="3820681"/>
            <a:ext cx="87716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</a:t>
            </a:r>
            <a:endParaRPr lang="en-US" sz="15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684373" y="3326603"/>
            <a:ext cx="0" cy="46142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85109" y="1695489"/>
            <a:ext cx="285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Layers of air (tiny air particles)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7272193" y="2146071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30456" y="2146071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381988" y="2135185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937156" y="2135185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601190" y="2135185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0482944" y="2113410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9198417" y="2146072"/>
            <a:ext cx="32657" cy="1426028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8088635" y="3620441"/>
            <a:ext cx="902963" cy="5387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362022" y="3607921"/>
            <a:ext cx="725498" cy="5628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248916" y="3609554"/>
            <a:ext cx="851524" cy="5394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9101555" y="3597035"/>
            <a:ext cx="739123" cy="55732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7395240" y="4129711"/>
            <a:ext cx="123142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compressions</a:t>
            </a:r>
            <a:endParaRPr lang="en-US" sz="1500" dirty="0">
              <a:solidFill>
                <a:srgbClr val="00B05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754282" y="4142358"/>
            <a:ext cx="11256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rarefactions</a:t>
            </a:r>
            <a:endParaRPr 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646717" y="5417267"/>
            <a:ext cx="318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5. Propagation of sound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112565" y="4479874"/>
            <a:ext cx="3124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wave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compression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rarefaction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62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  <p:bldP spid="87" grpId="0"/>
      <p:bldP spid="88" grpId="0"/>
      <p:bldP spid="9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1347</Words>
  <Application>Microsoft Office PowerPoint</Application>
  <PresentationFormat>Widescreen</PresentationFormat>
  <Paragraphs>133</Paragraphs>
  <Slides>27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Unit 2 Acoustic phonetics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261</cp:revision>
  <dcterms:created xsi:type="dcterms:W3CDTF">2020-09-12T12:57:23Z</dcterms:created>
  <dcterms:modified xsi:type="dcterms:W3CDTF">2020-09-26T23:37:44Z</dcterms:modified>
</cp:coreProperties>
</file>